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F60D5F-0942-49EB-B9CA-4D363875E28D}">
  <a:tblStyle styleId="{44F60D5F-0942-49EB-B9CA-4D363875E28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b305fbce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b305fbce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b56a734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3b56a734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b56a7342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b56a7342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b56a7342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3b56a7342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b56a7342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b56a7342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b56a7342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b56a734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b56a734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b56a734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https://pytorch.org/vision/stable/models.html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b56a7342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b56a7342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https://pytorch.org/vision/stable/models.html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3b56a7342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b56a7342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https://www.uni-augsburg.de/en/fakultaet/fai/informatik/prof/mmc/research/datensatze/flickrlogos/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398676427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398676427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3986764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3986764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3b305fbce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b305fbce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b56a7342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3b56a7342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3b305fbc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3b305fbc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39867642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39867642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3b305fbce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3b305fbce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3b305fbce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3b305fbce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b305fbce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3b305fbce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b56a7342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b56a7342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3b305fbce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3b305fbce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kaggle.com/datasets/volkandl/car-brand-logos?resource=downloa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10"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facebookresearch/simsia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4115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4580"/>
              <a:t>CSE 586 Project:</a:t>
            </a:r>
            <a:endParaRPr sz="4580"/>
          </a:p>
          <a:p>
            <a:pPr indent="0" lvl="0" marL="0" rtl="0" algn="ctr">
              <a:spcBef>
                <a:spcPts val="0"/>
              </a:spcBef>
              <a:spcAft>
                <a:spcPts val="0"/>
              </a:spcAft>
              <a:buSzPts val="990"/>
              <a:buNone/>
            </a:pPr>
            <a:r>
              <a:rPr lang="en" sz="4580"/>
              <a:t>SimSiam Car Logo Identification</a:t>
            </a:r>
            <a:endParaRPr sz="4580"/>
          </a:p>
        </p:txBody>
      </p:sp>
      <p:sp>
        <p:nvSpPr>
          <p:cNvPr id="55" name="Google Shape;55;p13"/>
          <p:cNvSpPr txBox="1"/>
          <p:nvPr>
            <p:ph idx="1" type="subTitle"/>
          </p:nvPr>
        </p:nvSpPr>
        <p:spPr>
          <a:xfrm>
            <a:off x="311700" y="2571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Dylan Knowles and Akash Kumar</a:t>
            </a:r>
            <a:endParaRPr>
              <a:solidFill>
                <a:schemeClr val="dk1"/>
              </a:solidFill>
            </a:endParaRPr>
          </a:p>
        </p:txBody>
      </p:sp>
      <p:pic>
        <p:nvPicPr>
          <p:cNvPr id="56" name="Google Shape;56;p13"/>
          <p:cNvPicPr preferRelativeResize="0"/>
          <p:nvPr/>
        </p:nvPicPr>
        <p:blipFill rotWithShape="1">
          <a:blip r:embed="rId3">
            <a:alphaModFix/>
          </a:blip>
          <a:srcRect b="21730" l="16228" r="10869" t="34677"/>
          <a:stretch/>
        </p:blipFill>
        <p:spPr>
          <a:xfrm>
            <a:off x="5239700" y="3263111"/>
            <a:ext cx="3754952" cy="1496473"/>
          </a:xfrm>
          <a:prstGeom prst="rect">
            <a:avLst/>
          </a:prstGeom>
          <a:noFill/>
          <a:ln>
            <a:noFill/>
          </a:ln>
        </p:spPr>
      </p:pic>
      <p:pic>
        <p:nvPicPr>
          <p:cNvPr id="57" name="Google Shape;57;p13"/>
          <p:cNvPicPr preferRelativeResize="0"/>
          <p:nvPr/>
        </p:nvPicPr>
        <p:blipFill rotWithShape="1">
          <a:blip r:embed="rId4">
            <a:alphaModFix/>
          </a:blip>
          <a:srcRect b="19639" l="6486" r="8501" t="21681"/>
          <a:stretch/>
        </p:blipFill>
        <p:spPr>
          <a:xfrm>
            <a:off x="252500" y="3177000"/>
            <a:ext cx="3549692" cy="1668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2"/>
          <p:cNvPicPr preferRelativeResize="0"/>
          <p:nvPr/>
        </p:nvPicPr>
        <p:blipFill>
          <a:blip r:embed="rId3">
            <a:alphaModFix/>
          </a:blip>
          <a:stretch>
            <a:fillRect/>
          </a:stretch>
        </p:blipFill>
        <p:spPr>
          <a:xfrm>
            <a:off x="290899" y="0"/>
            <a:ext cx="8562201" cy="5143499"/>
          </a:xfrm>
          <a:prstGeom prst="rect">
            <a:avLst/>
          </a:prstGeom>
          <a:noFill/>
          <a:ln>
            <a:noFill/>
          </a:ln>
        </p:spPr>
      </p:pic>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rate experiments</a:t>
            </a:r>
            <a:endParaRPr/>
          </a:p>
        </p:txBody>
      </p:sp>
      <p:sp>
        <p:nvSpPr>
          <p:cNvPr id="135" name="Google Shape;135;p23"/>
          <p:cNvSpPr txBox="1"/>
          <p:nvPr>
            <p:ph idx="1" type="body"/>
          </p:nvPr>
        </p:nvSpPr>
        <p:spPr>
          <a:xfrm>
            <a:off x="311700" y="1152475"/>
            <a:ext cx="32235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Results based off of top-5 accuracy</a:t>
            </a:r>
            <a:endParaRPr sz="1400"/>
          </a:p>
          <a:p>
            <a:pPr indent="-317500" lvl="0" marL="457200" rtl="0" algn="l">
              <a:spcBef>
                <a:spcPts val="0"/>
              </a:spcBef>
              <a:spcAft>
                <a:spcPts val="0"/>
              </a:spcAft>
              <a:buSzPts val="1400"/>
              <a:buChar char="●"/>
            </a:pPr>
            <a:r>
              <a:rPr lang="en" sz="1400"/>
              <a:t>Took result from most recent epoch</a:t>
            </a:r>
            <a:endParaRPr sz="1400"/>
          </a:p>
          <a:p>
            <a:pPr indent="-317500" lvl="0" marL="457200" rtl="0" algn="l">
              <a:spcBef>
                <a:spcPts val="0"/>
              </a:spcBef>
              <a:spcAft>
                <a:spcPts val="0"/>
              </a:spcAft>
              <a:buSzPts val="1400"/>
              <a:buChar char="●"/>
            </a:pPr>
            <a:r>
              <a:rPr lang="en" sz="1400"/>
              <a:t>All other hyper parameters were kept as default</a:t>
            </a:r>
            <a:endParaRPr sz="1400"/>
          </a:p>
          <a:p>
            <a:pPr indent="-317500" lvl="0" marL="457200" rtl="0" algn="l">
              <a:spcBef>
                <a:spcPts val="0"/>
              </a:spcBef>
              <a:spcAft>
                <a:spcPts val="0"/>
              </a:spcAft>
              <a:buSzPts val="1400"/>
              <a:buChar char="●"/>
            </a:pPr>
            <a:r>
              <a:rPr lang="en" sz="1400"/>
              <a:t>Learning rate did not effect training or classification time.</a:t>
            </a:r>
            <a:endParaRPr sz="1400"/>
          </a:p>
          <a:p>
            <a:pPr indent="-317500" lvl="0" marL="457200" rtl="0" algn="l">
              <a:spcBef>
                <a:spcPts val="0"/>
              </a:spcBef>
              <a:spcAft>
                <a:spcPts val="0"/>
              </a:spcAft>
              <a:buSzPts val="1400"/>
              <a:buChar char="●"/>
            </a:pPr>
            <a:r>
              <a:rPr lang="en" sz="1400"/>
              <a:t>Ran for about 22 min for training and 1 hr and 22 min</a:t>
            </a:r>
            <a:endParaRPr sz="1400"/>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23" title="Chart"/>
          <p:cNvPicPr preferRelativeResize="0"/>
          <p:nvPr/>
        </p:nvPicPr>
        <p:blipFill>
          <a:blip r:embed="rId3">
            <a:alphaModFix/>
          </a:blip>
          <a:stretch>
            <a:fillRect/>
          </a:stretch>
        </p:blipFill>
        <p:spPr>
          <a:xfrm>
            <a:off x="3585825" y="1152475"/>
            <a:ext cx="5303997" cy="3276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Fixed vs. Unfixed Predictor Learning Rate</a:t>
            </a:r>
            <a:endParaRPr/>
          </a:p>
        </p:txBody>
      </p:sp>
      <p:sp>
        <p:nvSpPr>
          <p:cNvPr id="143" name="Google Shape;14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u="sng">
                <a:solidFill>
                  <a:srgbClr val="000000"/>
                </a:solidFill>
              </a:rPr>
              <a:t>Effect on Accuracy</a:t>
            </a:r>
            <a:r>
              <a:rPr b="1" lang="en" sz="2000">
                <a:solidFill>
                  <a:srgbClr val="000000"/>
                </a:solidFill>
              </a:rPr>
              <a:t>:</a:t>
            </a:r>
            <a:endParaRPr b="1" sz="2000">
              <a:solidFill>
                <a:srgbClr val="000000"/>
              </a:solidFill>
            </a:endParaRPr>
          </a:p>
          <a:p>
            <a:pPr indent="0" lvl="0" marL="0" rtl="0" algn="l">
              <a:spcBef>
                <a:spcPts val="1200"/>
              </a:spcBef>
              <a:spcAft>
                <a:spcPts val="0"/>
              </a:spcAft>
              <a:buNone/>
            </a:pPr>
            <a:r>
              <a:t/>
            </a:r>
            <a:endParaRPr b="1" sz="2000">
              <a:solidFill>
                <a:srgbClr val="000000"/>
              </a:solidFill>
            </a:endParaRPr>
          </a:p>
          <a:p>
            <a:pPr indent="0" lvl="0" marL="0" rtl="0" algn="l">
              <a:spcBef>
                <a:spcPts val="1200"/>
              </a:spcBef>
              <a:spcAft>
                <a:spcPts val="0"/>
              </a:spcAft>
              <a:buNone/>
            </a:pPr>
            <a:r>
              <a:t/>
            </a:r>
            <a:endParaRPr b="1" sz="2000">
              <a:solidFill>
                <a:srgbClr val="000000"/>
              </a:solidFill>
            </a:endParaRPr>
          </a:p>
          <a:p>
            <a:pPr indent="0" lvl="0" marL="0" rtl="0" algn="l">
              <a:spcBef>
                <a:spcPts val="1200"/>
              </a:spcBef>
              <a:spcAft>
                <a:spcPts val="0"/>
              </a:spcAft>
              <a:buNone/>
            </a:pPr>
            <a:r>
              <a:t/>
            </a:r>
            <a:endParaRPr b="1" sz="2000">
              <a:solidFill>
                <a:srgbClr val="000000"/>
              </a:solidFill>
            </a:endParaRPr>
          </a:p>
          <a:p>
            <a:pPr indent="0" lvl="0" marL="0" rtl="0" algn="l">
              <a:spcBef>
                <a:spcPts val="1200"/>
              </a:spcBef>
              <a:spcAft>
                <a:spcPts val="0"/>
              </a:spcAft>
              <a:buNone/>
            </a:pPr>
            <a:r>
              <a:t/>
            </a:r>
            <a:endParaRPr b="1" sz="2000">
              <a:solidFill>
                <a:srgbClr val="000000"/>
              </a:solidFill>
            </a:endParaRPr>
          </a:p>
          <a:p>
            <a:pPr indent="0" lvl="0" marL="0" rtl="0" algn="l">
              <a:spcBef>
                <a:spcPts val="1200"/>
              </a:spcBef>
              <a:spcAft>
                <a:spcPts val="1200"/>
              </a:spcAft>
              <a:buNone/>
            </a:pPr>
            <a:r>
              <a:rPr b="1" lang="en" sz="2000">
                <a:solidFill>
                  <a:srgbClr val="000000"/>
                </a:solidFill>
              </a:rPr>
              <a:t>Note:</a:t>
            </a:r>
            <a:r>
              <a:rPr lang="en" sz="2000">
                <a:solidFill>
                  <a:srgbClr val="000000"/>
                </a:solidFill>
              </a:rPr>
              <a:t> Only the type of predictor learning rate was changed. All of the other hyperparameters and backbone network were kept the same.</a:t>
            </a:r>
            <a:endParaRPr sz="2000">
              <a:solidFill>
                <a:srgbClr val="000000"/>
              </a:solidFill>
            </a:endParaRPr>
          </a:p>
        </p:txBody>
      </p:sp>
      <p:sp>
        <p:nvSpPr>
          <p:cNvPr id="144" name="Google Shape;14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5" name="Google Shape;145;p24"/>
          <p:cNvGraphicFramePr/>
          <p:nvPr/>
        </p:nvGraphicFramePr>
        <p:xfrm>
          <a:off x="2003400" y="1724500"/>
          <a:ext cx="3000000" cy="3000000"/>
        </p:xfrm>
        <a:graphic>
          <a:graphicData uri="http://schemas.openxmlformats.org/drawingml/2006/table">
            <a:tbl>
              <a:tblPr>
                <a:noFill/>
                <a:tableStyleId>{44F60D5F-0942-49EB-B9CA-4D363875E28D}</a:tableStyleId>
              </a:tblPr>
              <a:tblGrid>
                <a:gridCol w="2362450"/>
                <a:gridCol w="2774750"/>
              </a:tblGrid>
              <a:tr h="589675">
                <a:tc>
                  <a:txBody>
                    <a:bodyPr/>
                    <a:lstStyle/>
                    <a:p>
                      <a:pPr indent="0" lvl="0" marL="0" rtl="0" algn="ctr">
                        <a:spcBef>
                          <a:spcPts val="0"/>
                        </a:spcBef>
                        <a:spcAft>
                          <a:spcPts val="0"/>
                        </a:spcAft>
                        <a:buNone/>
                      </a:pPr>
                      <a:r>
                        <a:rPr b="1" lang="en" sz="1800"/>
                        <a:t>Predictor Learning Rate Type</a:t>
                      </a:r>
                      <a:endParaRPr b="1" sz="1800"/>
                    </a:p>
                  </a:txBody>
                  <a:tcPr marT="91425" marB="91425" marR="91425" marL="91425">
                    <a:solidFill>
                      <a:srgbClr val="B6D7A8"/>
                    </a:solidFill>
                  </a:tcPr>
                </a:tc>
                <a:tc>
                  <a:txBody>
                    <a:bodyPr/>
                    <a:lstStyle/>
                    <a:p>
                      <a:pPr indent="0" lvl="0" marL="0" rtl="0" algn="ctr">
                        <a:spcBef>
                          <a:spcPts val="0"/>
                        </a:spcBef>
                        <a:spcAft>
                          <a:spcPts val="0"/>
                        </a:spcAft>
                        <a:buNone/>
                      </a:pPr>
                      <a:r>
                        <a:rPr b="1" lang="en" sz="1800"/>
                        <a:t>Top-5 Accuracy (%)</a:t>
                      </a:r>
                      <a:endParaRPr b="1" sz="1800"/>
                    </a:p>
                  </a:txBody>
                  <a:tcPr marT="91425" marB="91425" marR="91425" marL="91425">
                    <a:solidFill>
                      <a:srgbClr val="B6D7A8"/>
                    </a:solidFill>
                  </a:tcPr>
                </a:tc>
              </a:tr>
              <a:tr h="589675">
                <a:tc>
                  <a:txBody>
                    <a:bodyPr/>
                    <a:lstStyle/>
                    <a:p>
                      <a:pPr indent="0" lvl="0" marL="0" rtl="0" algn="ctr">
                        <a:spcBef>
                          <a:spcPts val="0"/>
                        </a:spcBef>
                        <a:spcAft>
                          <a:spcPts val="0"/>
                        </a:spcAft>
                        <a:buNone/>
                      </a:pPr>
                      <a:r>
                        <a:rPr lang="en" sz="1800"/>
                        <a:t>Fixed</a:t>
                      </a:r>
                      <a:endParaRPr sz="1800"/>
                    </a:p>
                  </a:txBody>
                  <a:tcPr marT="91425" marB="91425" marR="91425" marL="91425"/>
                </a:tc>
                <a:tc>
                  <a:txBody>
                    <a:bodyPr/>
                    <a:lstStyle/>
                    <a:p>
                      <a:pPr indent="0" lvl="0" marL="0" rtl="0" algn="ctr">
                        <a:spcBef>
                          <a:spcPts val="0"/>
                        </a:spcBef>
                        <a:spcAft>
                          <a:spcPts val="0"/>
                        </a:spcAft>
                        <a:buNone/>
                      </a:pPr>
                      <a:r>
                        <a:rPr lang="en" sz="1800"/>
                        <a:t>77.34</a:t>
                      </a:r>
                      <a:endParaRPr sz="1800"/>
                    </a:p>
                  </a:txBody>
                  <a:tcPr marT="91425" marB="91425" marR="91425" marL="91425"/>
                </a:tc>
              </a:tr>
              <a:tr h="588975">
                <a:tc>
                  <a:txBody>
                    <a:bodyPr/>
                    <a:lstStyle/>
                    <a:p>
                      <a:pPr indent="0" lvl="0" marL="0" rtl="0" algn="ctr">
                        <a:spcBef>
                          <a:spcPts val="0"/>
                        </a:spcBef>
                        <a:spcAft>
                          <a:spcPts val="0"/>
                        </a:spcAft>
                        <a:buNone/>
                      </a:pPr>
                      <a:r>
                        <a:rPr lang="en" sz="1800"/>
                        <a:t>Unfixed</a:t>
                      </a:r>
                      <a:endParaRPr sz="1800"/>
                    </a:p>
                  </a:txBody>
                  <a:tcPr marT="91425" marB="91425" marR="91425" marL="91425"/>
                </a:tc>
                <a:tc>
                  <a:txBody>
                    <a:bodyPr/>
                    <a:lstStyle/>
                    <a:p>
                      <a:pPr indent="0" lvl="0" marL="0" rtl="0" algn="ctr">
                        <a:spcBef>
                          <a:spcPts val="0"/>
                        </a:spcBef>
                        <a:spcAft>
                          <a:spcPts val="0"/>
                        </a:spcAft>
                        <a:buNone/>
                      </a:pPr>
                      <a:r>
                        <a:rPr lang="en" sz="1800"/>
                        <a:t>93.49</a:t>
                      </a:r>
                      <a:endParaRPr sz="1800"/>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Fixed vs. Unfixed Predictor Learning Rate</a:t>
            </a:r>
            <a:endParaRPr/>
          </a:p>
        </p:txBody>
      </p:sp>
      <p:sp>
        <p:nvSpPr>
          <p:cNvPr id="151" name="Google Shape;15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u="sng">
                <a:solidFill>
                  <a:srgbClr val="000000"/>
                </a:solidFill>
              </a:rPr>
              <a:t>Effect on Training Time</a:t>
            </a:r>
            <a:r>
              <a:rPr b="1" lang="en" sz="2000">
                <a:solidFill>
                  <a:srgbClr val="000000"/>
                </a:solidFill>
              </a:rPr>
              <a:t>:</a:t>
            </a:r>
            <a:endParaRPr b="1" sz="2000">
              <a:solidFill>
                <a:srgbClr val="000000"/>
              </a:solidFill>
            </a:endParaRPr>
          </a:p>
          <a:p>
            <a:pPr indent="0" lvl="0" marL="0" rtl="0" algn="l">
              <a:spcBef>
                <a:spcPts val="1200"/>
              </a:spcBef>
              <a:spcAft>
                <a:spcPts val="0"/>
              </a:spcAft>
              <a:buNone/>
            </a:pPr>
            <a:r>
              <a:t/>
            </a:r>
            <a:endParaRPr b="1" sz="2000">
              <a:solidFill>
                <a:srgbClr val="000000"/>
              </a:solidFill>
            </a:endParaRPr>
          </a:p>
          <a:p>
            <a:pPr indent="0" lvl="0" marL="0" rtl="0" algn="l">
              <a:spcBef>
                <a:spcPts val="1200"/>
              </a:spcBef>
              <a:spcAft>
                <a:spcPts val="0"/>
              </a:spcAft>
              <a:buNone/>
            </a:pPr>
            <a:r>
              <a:t/>
            </a:r>
            <a:endParaRPr b="1" sz="2000">
              <a:solidFill>
                <a:srgbClr val="000000"/>
              </a:solidFill>
            </a:endParaRPr>
          </a:p>
          <a:p>
            <a:pPr indent="0" lvl="0" marL="0" rtl="0" algn="l">
              <a:spcBef>
                <a:spcPts val="1200"/>
              </a:spcBef>
              <a:spcAft>
                <a:spcPts val="0"/>
              </a:spcAft>
              <a:buNone/>
            </a:pPr>
            <a:r>
              <a:t/>
            </a:r>
            <a:endParaRPr b="1" sz="2000">
              <a:solidFill>
                <a:srgbClr val="000000"/>
              </a:solidFill>
            </a:endParaRPr>
          </a:p>
          <a:p>
            <a:pPr indent="0" lvl="0" marL="0" rtl="0" algn="l">
              <a:spcBef>
                <a:spcPts val="1200"/>
              </a:spcBef>
              <a:spcAft>
                <a:spcPts val="0"/>
              </a:spcAft>
              <a:buNone/>
            </a:pPr>
            <a:r>
              <a:t/>
            </a:r>
            <a:endParaRPr b="1" sz="2000">
              <a:solidFill>
                <a:srgbClr val="000000"/>
              </a:solidFill>
            </a:endParaRPr>
          </a:p>
          <a:p>
            <a:pPr indent="0" lvl="0" marL="0" rtl="0" algn="l">
              <a:spcBef>
                <a:spcPts val="1200"/>
              </a:spcBef>
              <a:spcAft>
                <a:spcPts val="1200"/>
              </a:spcAft>
              <a:buNone/>
            </a:pPr>
            <a:r>
              <a:rPr b="1" lang="en" sz="2000">
                <a:solidFill>
                  <a:srgbClr val="000000"/>
                </a:solidFill>
              </a:rPr>
              <a:t>Note:</a:t>
            </a:r>
            <a:r>
              <a:rPr lang="en" sz="2000">
                <a:solidFill>
                  <a:srgbClr val="000000"/>
                </a:solidFill>
              </a:rPr>
              <a:t> Only the type of predictor learning rate was changed. All of the other hyperparameters and backbone network were kept the same.</a:t>
            </a:r>
            <a:endParaRPr sz="2000">
              <a:solidFill>
                <a:srgbClr val="000000"/>
              </a:solidFill>
            </a:endParaRPr>
          </a:p>
        </p:txBody>
      </p:sp>
      <p:sp>
        <p:nvSpPr>
          <p:cNvPr id="152" name="Google Shape;15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53" name="Google Shape;153;p25"/>
          <p:cNvGraphicFramePr/>
          <p:nvPr/>
        </p:nvGraphicFramePr>
        <p:xfrm>
          <a:off x="2003400" y="1724500"/>
          <a:ext cx="3000000" cy="3000000"/>
        </p:xfrm>
        <a:graphic>
          <a:graphicData uri="http://schemas.openxmlformats.org/drawingml/2006/table">
            <a:tbl>
              <a:tblPr>
                <a:noFill/>
                <a:tableStyleId>{44F60D5F-0942-49EB-B9CA-4D363875E28D}</a:tableStyleId>
              </a:tblPr>
              <a:tblGrid>
                <a:gridCol w="2362450"/>
                <a:gridCol w="2774750"/>
              </a:tblGrid>
              <a:tr h="589675">
                <a:tc>
                  <a:txBody>
                    <a:bodyPr/>
                    <a:lstStyle/>
                    <a:p>
                      <a:pPr indent="0" lvl="0" marL="0" rtl="0" algn="ctr">
                        <a:spcBef>
                          <a:spcPts val="0"/>
                        </a:spcBef>
                        <a:spcAft>
                          <a:spcPts val="0"/>
                        </a:spcAft>
                        <a:buNone/>
                      </a:pPr>
                      <a:r>
                        <a:rPr b="1" lang="en" sz="1800"/>
                        <a:t>Predictor Learning Rate Type</a:t>
                      </a:r>
                      <a:endParaRPr b="1" sz="1800"/>
                    </a:p>
                  </a:txBody>
                  <a:tcPr marT="91425" marB="91425" marR="91425" marL="91425">
                    <a:solidFill>
                      <a:srgbClr val="F9CB9C"/>
                    </a:solidFill>
                  </a:tcPr>
                </a:tc>
                <a:tc>
                  <a:txBody>
                    <a:bodyPr/>
                    <a:lstStyle/>
                    <a:p>
                      <a:pPr indent="0" lvl="0" marL="0" rtl="0" algn="ctr">
                        <a:spcBef>
                          <a:spcPts val="0"/>
                        </a:spcBef>
                        <a:spcAft>
                          <a:spcPts val="0"/>
                        </a:spcAft>
                        <a:buNone/>
                      </a:pPr>
                      <a:r>
                        <a:rPr b="1" lang="en" sz="1800"/>
                        <a:t>Training Time</a:t>
                      </a:r>
                      <a:endParaRPr b="1" sz="1800"/>
                    </a:p>
                  </a:txBody>
                  <a:tcPr marT="91425" marB="91425" marR="91425" marL="91425">
                    <a:solidFill>
                      <a:srgbClr val="F9CB9C"/>
                    </a:solidFill>
                  </a:tcPr>
                </a:tc>
              </a:tr>
              <a:tr h="589675">
                <a:tc>
                  <a:txBody>
                    <a:bodyPr/>
                    <a:lstStyle/>
                    <a:p>
                      <a:pPr indent="0" lvl="0" marL="0" rtl="0" algn="ctr">
                        <a:spcBef>
                          <a:spcPts val="0"/>
                        </a:spcBef>
                        <a:spcAft>
                          <a:spcPts val="0"/>
                        </a:spcAft>
                        <a:buNone/>
                      </a:pPr>
                      <a:r>
                        <a:rPr lang="en" sz="1800"/>
                        <a:t>Fixed</a:t>
                      </a:r>
                      <a:endParaRPr sz="1800"/>
                    </a:p>
                  </a:txBody>
                  <a:tcPr marT="91425" marB="91425" marR="91425" marL="91425"/>
                </a:tc>
                <a:tc>
                  <a:txBody>
                    <a:bodyPr/>
                    <a:lstStyle/>
                    <a:p>
                      <a:pPr indent="0" lvl="0" marL="0" rtl="0" algn="ctr">
                        <a:spcBef>
                          <a:spcPts val="0"/>
                        </a:spcBef>
                        <a:spcAft>
                          <a:spcPts val="0"/>
                        </a:spcAft>
                        <a:buNone/>
                      </a:pPr>
                      <a:r>
                        <a:rPr lang="en" sz="1800"/>
                        <a:t>1 hrs, 11 mins</a:t>
                      </a:r>
                      <a:endParaRPr sz="1800"/>
                    </a:p>
                  </a:txBody>
                  <a:tcPr marT="91425" marB="91425" marR="91425" marL="91425"/>
                </a:tc>
              </a:tr>
              <a:tr h="588975">
                <a:tc>
                  <a:txBody>
                    <a:bodyPr/>
                    <a:lstStyle/>
                    <a:p>
                      <a:pPr indent="0" lvl="0" marL="0" rtl="0" algn="ctr">
                        <a:spcBef>
                          <a:spcPts val="0"/>
                        </a:spcBef>
                        <a:spcAft>
                          <a:spcPts val="0"/>
                        </a:spcAft>
                        <a:buNone/>
                      </a:pPr>
                      <a:r>
                        <a:rPr lang="en" sz="1800"/>
                        <a:t>Unfixed</a:t>
                      </a:r>
                      <a:endParaRPr sz="1800"/>
                    </a:p>
                  </a:txBody>
                  <a:tcPr marT="91425" marB="91425" marR="91425" marL="91425"/>
                </a:tc>
                <a:tc>
                  <a:txBody>
                    <a:bodyPr/>
                    <a:lstStyle/>
                    <a:p>
                      <a:pPr indent="0" lvl="0" marL="0" rtl="0" algn="ctr">
                        <a:spcBef>
                          <a:spcPts val="0"/>
                        </a:spcBef>
                        <a:spcAft>
                          <a:spcPts val="0"/>
                        </a:spcAft>
                        <a:buNone/>
                      </a:pPr>
                      <a:r>
                        <a:rPr lang="en" sz="1800"/>
                        <a:t>1 hrs, 45 mins</a:t>
                      </a:r>
                      <a:endParaRPr sz="1800"/>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6"/>
          <p:cNvPicPr preferRelativeResize="0"/>
          <p:nvPr/>
        </p:nvPicPr>
        <p:blipFill>
          <a:blip r:embed="rId3">
            <a:alphaModFix/>
          </a:blip>
          <a:stretch>
            <a:fillRect/>
          </a:stretch>
        </p:blipFill>
        <p:spPr>
          <a:xfrm>
            <a:off x="553362" y="0"/>
            <a:ext cx="8037274"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27"/>
          <p:cNvPicPr preferRelativeResize="0"/>
          <p:nvPr/>
        </p:nvPicPr>
        <p:blipFill>
          <a:blip r:embed="rId3">
            <a:alphaModFix/>
          </a:blip>
          <a:stretch>
            <a:fillRect/>
          </a:stretch>
        </p:blipFill>
        <p:spPr>
          <a:xfrm>
            <a:off x="582429" y="0"/>
            <a:ext cx="7979141"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Changing the Backbone Network </a:t>
            </a:r>
            <a:r>
              <a:rPr lang="en"/>
              <a:t>🦴</a:t>
            </a:r>
            <a:r>
              <a:rPr lang="en"/>
              <a:t> </a:t>
            </a:r>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Changed the backbone network from the default ResNet-50 backbone to EfficientNetV2.</a:t>
            </a:r>
            <a:endParaRPr/>
          </a:p>
          <a:p>
            <a:pPr indent="-342900" lvl="0" marL="457200" rtl="0" algn="l">
              <a:spcBef>
                <a:spcPts val="0"/>
              </a:spcBef>
              <a:spcAft>
                <a:spcPts val="0"/>
              </a:spcAft>
              <a:buSzPts val="1800"/>
              <a:buChar char="●"/>
            </a:pPr>
            <a:r>
              <a:rPr lang="en"/>
              <a:t>ResNet-50 has ~25.6M parameters and EfficientNetV2 (small) has ~21.5M parameters.</a:t>
            </a:r>
            <a:endParaRPr/>
          </a:p>
          <a:p>
            <a:pPr indent="-342900" lvl="0" marL="457200" rtl="0" algn="l">
              <a:spcBef>
                <a:spcPts val="0"/>
              </a:spcBef>
              <a:spcAft>
                <a:spcPts val="0"/>
              </a:spcAft>
              <a:buSzPts val="1800"/>
              <a:buChar char="●"/>
            </a:pPr>
            <a:r>
              <a:rPr lang="en"/>
              <a:t>Both backbones were pre-trained on ImageNet-1K dataset.</a:t>
            </a:r>
            <a:endParaRPr/>
          </a:p>
          <a:p>
            <a:pPr indent="-342900" lvl="0" marL="457200" rtl="0" algn="l">
              <a:spcBef>
                <a:spcPts val="0"/>
              </a:spcBef>
              <a:spcAft>
                <a:spcPts val="0"/>
              </a:spcAft>
              <a:buSzPts val="1800"/>
              <a:buChar char="●"/>
            </a:pPr>
            <a:r>
              <a:rPr lang="en"/>
              <a:t>Keeping all default hyperparameters the same and unfixed predictor learning rate, EfficientNetV2 performs slightly better in terms of accuracy.</a:t>
            </a:r>
            <a:endParaRPr/>
          </a:p>
          <a:p>
            <a:pPr indent="-342900" lvl="0" marL="457200" rtl="0" algn="l">
              <a:spcBef>
                <a:spcPts val="0"/>
              </a:spcBef>
              <a:spcAft>
                <a:spcPts val="0"/>
              </a:spcAft>
              <a:buSzPts val="1800"/>
              <a:buChar char="●"/>
            </a:pPr>
            <a:r>
              <a:rPr lang="en"/>
              <a:t>SimSiam with EfficientNetV2 backbone trained slightly faster than with ResNet-50 backbone (exact time measurements not available).</a:t>
            </a:r>
            <a:endParaRPr/>
          </a:p>
        </p:txBody>
      </p:sp>
      <p:sp>
        <p:nvSpPr>
          <p:cNvPr id="172" name="Google Shape;17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Changing the Backbone Network </a:t>
            </a:r>
            <a:r>
              <a:rPr lang="en"/>
              <a:t>🦴</a:t>
            </a:r>
            <a:endParaRPr/>
          </a:p>
        </p:txBody>
      </p:sp>
      <p:sp>
        <p:nvSpPr>
          <p:cNvPr id="178" name="Google Shape;17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9" name="Google Shape;17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80" name="Google Shape;180;p29"/>
          <p:cNvGraphicFramePr/>
          <p:nvPr/>
        </p:nvGraphicFramePr>
        <p:xfrm>
          <a:off x="2003400" y="1724500"/>
          <a:ext cx="3000000" cy="3000000"/>
        </p:xfrm>
        <a:graphic>
          <a:graphicData uri="http://schemas.openxmlformats.org/drawingml/2006/table">
            <a:tbl>
              <a:tblPr>
                <a:noFill/>
                <a:tableStyleId>{44F60D5F-0942-49EB-B9CA-4D363875E28D}</a:tableStyleId>
              </a:tblPr>
              <a:tblGrid>
                <a:gridCol w="2362450"/>
                <a:gridCol w="2774750"/>
              </a:tblGrid>
              <a:tr h="589675">
                <a:tc>
                  <a:txBody>
                    <a:bodyPr/>
                    <a:lstStyle/>
                    <a:p>
                      <a:pPr indent="0" lvl="0" marL="0" rtl="0" algn="ctr">
                        <a:spcBef>
                          <a:spcPts val="0"/>
                        </a:spcBef>
                        <a:spcAft>
                          <a:spcPts val="0"/>
                        </a:spcAft>
                        <a:buNone/>
                      </a:pPr>
                      <a:r>
                        <a:rPr b="1" lang="en" sz="1800"/>
                        <a:t>Backbone Network</a:t>
                      </a:r>
                      <a:endParaRPr b="1" sz="1800"/>
                    </a:p>
                  </a:txBody>
                  <a:tcPr marT="91425" marB="91425" marR="91425" marL="91425">
                    <a:solidFill>
                      <a:srgbClr val="9FC5E8"/>
                    </a:solidFill>
                  </a:tcPr>
                </a:tc>
                <a:tc>
                  <a:txBody>
                    <a:bodyPr/>
                    <a:lstStyle/>
                    <a:p>
                      <a:pPr indent="0" lvl="0" marL="0" rtl="0" algn="ctr">
                        <a:spcBef>
                          <a:spcPts val="0"/>
                        </a:spcBef>
                        <a:spcAft>
                          <a:spcPts val="0"/>
                        </a:spcAft>
                        <a:buNone/>
                      </a:pPr>
                      <a:r>
                        <a:rPr b="1" lang="en" sz="1800"/>
                        <a:t>Top-5 Accuracy (%)</a:t>
                      </a:r>
                      <a:endParaRPr b="1" sz="1800"/>
                    </a:p>
                  </a:txBody>
                  <a:tcPr marT="91425" marB="91425" marR="91425" marL="91425">
                    <a:solidFill>
                      <a:srgbClr val="9FC5E8"/>
                    </a:solidFill>
                  </a:tcPr>
                </a:tc>
              </a:tr>
              <a:tr h="589675">
                <a:tc>
                  <a:txBody>
                    <a:bodyPr/>
                    <a:lstStyle/>
                    <a:p>
                      <a:pPr indent="0" lvl="0" marL="0" rtl="0" algn="ctr">
                        <a:spcBef>
                          <a:spcPts val="0"/>
                        </a:spcBef>
                        <a:spcAft>
                          <a:spcPts val="0"/>
                        </a:spcAft>
                        <a:buNone/>
                      </a:pPr>
                      <a:r>
                        <a:rPr lang="en" sz="1800"/>
                        <a:t>ResNet-50</a:t>
                      </a:r>
                      <a:endParaRPr sz="1800"/>
                    </a:p>
                  </a:txBody>
                  <a:tcPr marT="91425" marB="91425" marR="91425" marL="91425"/>
                </a:tc>
                <a:tc>
                  <a:txBody>
                    <a:bodyPr/>
                    <a:lstStyle/>
                    <a:p>
                      <a:pPr indent="0" lvl="0" marL="0" rtl="0" algn="ctr">
                        <a:spcBef>
                          <a:spcPts val="0"/>
                        </a:spcBef>
                        <a:spcAft>
                          <a:spcPts val="0"/>
                        </a:spcAft>
                        <a:buNone/>
                      </a:pPr>
                      <a:r>
                        <a:rPr lang="en" sz="1800"/>
                        <a:t>93.49</a:t>
                      </a:r>
                      <a:endParaRPr sz="1800"/>
                    </a:p>
                  </a:txBody>
                  <a:tcPr marT="91425" marB="91425" marR="91425" marL="91425"/>
                </a:tc>
              </a:tr>
              <a:tr h="907200">
                <a:tc>
                  <a:txBody>
                    <a:bodyPr/>
                    <a:lstStyle/>
                    <a:p>
                      <a:pPr indent="0" lvl="0" marL="0" rtl="0" algn="ctr">
                        <a:spcBef>
                          <a:spcPts val="0"/>
                        </a:spcBef>
                        <a:spcAft>
                          <a:spcPts val="0"/>
                        </a:spcAft>
                        <a:buNone/>
                      </a:pPr>
                      <a:r>
                        <a:rPr lang="en" sz="1800"/>
                        <a:t>EfficientNetV2 (small)</a:t>
                      </a:r>
                      <a:endParaRPr sz="1800"/>
                    </a:p>
                  </a:txBody>
                  <a:tcPr marT="91425" marB="91425" marR="91425" marL="91425"/>
                </a:tc>
                <a:tc>
                  <a:txBody>
                    <a:bodyPr/>
                    <a:lstStyle/>
                    <a:p>
                      <a:pPr indent="0" lvl="0" marL="0" rtl="0" algn="ctr">
                        <a:spcBef>
                          <a:spcPts val="0"/>
                        </a:spcBef>
                        <a:spcAft>
                          <a:spcPts val="0"/>
                        </a:spcAft>
                        <a:buNone/>
                      </a:pPr>
                      <a:r>
                        <a:rPr lang="en" sz="1800"/>
                        <a:t>96.09</a:t>
                      </a:r>
                      <a:endParaRPr sz="1800"/>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SimSiam on FlickrLogos-32 Dataset</a:t>
            </a:r>
            <a:endParaRPr/>
          </a:p>
        </p:txBody>
      </p:sp>
      <p:sp>
        <p:nvSpPr>
          <p:cNvPr id="186" name="Google Shape;186;p30"/>
          <p:cNvSpPr txBox="1"/>
          <p:nvPr>
            <p:ph idx="1" type="body"/>
          </p:nvPr>
        </p:nvSpPr>
        <p:spPr>
          <a:xfrm>
            <a:off x="311700" y="1152475"/>
            <a:ext cx="5194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Has a 32 class dataset </a:t>
            </a:r>
            <a:endParaRPr/>
          </a:p>
          <a:p>
            <a:pPr indent="-342900" lvl="0" marL="457200" rtl="0" algn="l">
              <a:spcBef>
                <a:spcPts val="0"/>
              </a:spcBef>
              <a:spcAft>
                <a:spcPts val="0"/>
              </a:spcAft>
              <a:buSzPts val="1800"/>
              <a:buChar char="●"/>
            </a:pPr>
            <a:r>
              <a:rPr lang="en"/>
              <a:t>8240 total photos</a:t>
            </a:r>
            <a:endParaRPr/>
          </a:p>
          <a:p>
            <a:pPr indent="-342900" lvl="0" marL="457200" rtl="0" algn="l">
              <a:spcBef>
                <a:spcPts val="0"/>
              </a:spcBef>
              <a:spcAft>
                <a:spcPts val="0"/>
              </a:spcAft>
              <a:buSzPts val="1800"/>
              <a:buChar char="●"/>
            </a:pPr>
            <a:r>
              <a:rPr lang="en"/>
              <a:t>Used 6592 photos (roughly 80%) for training</a:t>
            </a:r>
            <a:endParaRPr/>
          </a:p>
          <a:p>
            <a:pPr indent="-342900" lvl="0" marL="457200" rtl="0" algn="l">
              <a:spcBef>
                <a:spcPts val="0"/>
              </a:spcBef>
              <a:spcAft>
                <a:spcPts val="0"/>
              </a:spcAft>
              <a:buSzPts val="1800"/>
              <a:buChar char="●"/>
            </a:pPr>
            <a:r>
              <a:rPr lang="en"/>
              <a:t>Used 1648 photos (roughly 20%) for testing</a:t>
            </a:r>
            <a:endParaRPr/>
          </a:p>
          <a:p>
            <a:pPr indent="-342900" lvl="0" marL="457200" rtl="0" algn="l">
              <a:spcBef>
                <a:spcPts val="0"/>
              </a:spcBef>
              <a:spcAft>
                <a:spcPts val="0"/>
              </a:spcAft>
              <a:buSzPts val="1800"/>
              <a:buChar char="●"/>
            </a:pPr>
            <a:r>
              <a:rPr lang="en"/>
              <a:t>Got 83.456 % top-5 accuracy </a:t>
            </a:r>
            <a:endParaRPr/>
          </a:p>
          <a:p>
            <a:pPr indent="-342900" lvl="0" marL="457200" rtl="0" algn="l">
              <a:spcBef>
                <a:spcPts val="0"/>
              </a:spcBef>
              <a:spcAft>
                <a:spcPts val="0"/>
              </a:spcAft>
              <a:buSzPts val="1800"/>
              <a:buChar char="●"/>
            </a:pPr>
            <a:r>
              <a:rPr lang="en"/>
              <a:t>All other hyper parameters were kept constant and at default</a:t>
            </a:r>
            <a:endParaRPr/>
          </a:p>
        </p:txBody>
      </p:sp>
      <p:sp>
        <p:nvSpPr>
          <p:cNvPr id="187" name="Google Shape;18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8" name="Google Shape;188;p30"/>
          <p:cNvPicPr preferRelativeResize="0"/>
          <p:nvPr/>
        </p:nvPicPr>
        <p:blipFill rotWithShape="1">
          <a:blip r:embed="rId3">
            <a:alphaModFix/>
          </a:blip>
          <a:srcRect b="0" l="0" r="66654" t="0"/>
          <a:stretch/>
        </p:blipFill>
        <p:spPr>
          <a:xfrm>
            <a:off x="5852325" y="1152475"/>
            <a:ext cx="2384674" cy="1587600"/>
          </a:xfrm>
          <a:prstGeom prst="rect">
            <a:avLst/>
          </a:prstGeom>
          <a:noFill/>
          <a:ln>
            <a:noFill/>
          </a:ln>
        </p:spPr>
      </p:pic>
      <p:pic>
        <p:nvPicPr>
          <p:cNvPr id="189" name="Google Shape;189;p30"/>
          <p:cNvPicPr preferRelativeResize="0"/>
          <p:nvPr/>
        </p:nvPicPr>
        <p:blipFill rotWithShape="1">
          <a:blip r:embed="rId4">
            <a:alphaModFix/>
          </a:blip>
          <a:srcRect b="0" l="0" r="66636" t="0"/>
          <a:stretch/>
        </p:blipFill>
        <p:spPr>
          <a:xfrm>
            <a:off x="5748725" y="3338200"/>
            <a:ext cx="1956919" cy="1587600"/>
          </a:xfrm>
          <a:prstGeom prst="rect">
            <a:avLst/>
          </a:prstGeom>
          <a:noFill/>
          <a:ln>
            <a:noFill/>
          </a:ln>
        </p:spPr>
      </p:pic>
      <p:pic>
        <p:nvPicPr>
          <p:cNvPr id="190" name="Google Shape;190;p30"/>
          <p:cNvPicPr preferRelativeResize="0"/>
          <p:nvPr/>
        </p:nvPicPr>
        <p:blipFill rotWithShape="1">
          <a:blip r:embed="rId5">
            <a:alphaModFix/>
          </a:blip>
          <a:srcRect b="0" l="0" r="66750" t="0"/>
          <a:stretch/>
        </p:blipFill>
        <p:spPr>
          <a:xfrm>
            <a:off x="6579225" y="2392225"/>
            <a:ext cx="1893225" cy="142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Learned</a:t>
            </a:r>
            <a:endParaRPr/>
          </a:p>
        </p:txBody>
      </p:sp>
      <p:sp>
        <p:nvSpPr>
          <p:cNvPr id="196" name="Google Shape;19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SimSiam is a powerful unsupervised learning technique for image classification.</a:t>
            </a:r>
            <a:endParaRPr>
              <a:solidFill>
                <a:schemeClr val="dk1"/>
              </a:solidFill>
            </a:endParaRPr>
          </a:p>
          <a:p>
            <a:pPr indent="-342900" lvl="0" marL="457200" rtl="0" algn="l">
              <a:spcBef>
                <a:spcPts val="0"/>
              </a:spcBef>
              <a:spcAft>
                <a:spcPts val="0"/>
              </a:spcAft>
              <a:buSzPts val="1800"/>
              <a:buChar char="●"/>
            </a:pPr>
            <a:r>
              <a:rPr lang="en"/>
              <a:t>Increasing batch size improves the </a:t>
            </a:r>
            <a:r>
              <a:rPr lang="en"/>
              <a:t>accuracy</a:t>
            </a:r>
            <a:r>
              <a:rPr lang="en"/>
              <a:t> and training time up to a point.</a:t>
            </a:r>
            <a:endParaRPr/>
          </a:p>
          <a:p>
            <a:pPr indent="-342900" lvl="0" marL="457200" rtl="0" algn="l">
              <a:spcBef>
                <a:spcPts val="0"/>
              </a:spcBef>
              <a:spcAft>
                <a:spcPts val="0"/>
              </a:spcAft>
              <a:buSzPts val="1800"/>
              <a:buChar char="●"/>
            </a:pPr>
            <a:r>
              <a:rPr lang="en"/>
              <a:t>Reducing</a:t>
            </a:r>
            <a:r>
              <a:rPr lang="en"/>
              <a:t> the learning rate results in better accuracy but longer </a:t>
            </a:r>
            <a:r>
              <a:rPr lang="en"/>
              <a:t>training</a:t>
            </a:r>
            <a:r>
              <a:rPr lang="en"/>
              <a:t> times.</a:t>
            </a:r>
            <a:endParaRPr/>
          </a:p>
          <a:p>
            <a:pPr indent="-342900" lvl="0" marL="457200" rtl="0" algn="l">
              <a:spcBef>
                <a:spcPts val="0"/>
              </a:spcBef>
              <a:spcAft>
                <a:spcPts val="0"/>
              </a:spcAft>
              <a:buClr>
                <a:schemeClr val="dk1"/>
              </a:buClr>
              <a:buSzPts val="1800"/>
              <a:buChar char="●"/>
            </a:pPr>
            <a:r>
              <a:rPr lang="en"/>
              <a:t>Changing the backbone network can result in better </a:t>
            </a:r>
            <a:r>
              <a:rPr lang="en"/>
              <a:t>classification</a:t>
            </a:r>
            <a:r>
              <a:rPr lang="en"/>
              <a:t> accuracy.</a:t>
            </a:r>
            <a:endParaRPr/>
          </a:p>
          <a:p>
            <a:pPr indent="-342900" lvl="0" marL="457200" rtl="0" algn="l">
              <a:spcBef>
                <a:spcPts val="0"/>
              </a:spcBef>
              <a:spcAft>
                <a:spcPts val="0"/>
              </a:spcAft>
              <a:buClr>
                <a:schemeClr val="dk1"/>
              </a:buClr>
              <a:buSzPts val="1800"/>
              <a:buChar char="●"/>
            </a:pPr>
            <a:r>
              <a:rPr lang="en"/>
              <a:t>We learned how to use PyTorch and do transfer learning.</a:t>
            </a:r>
            <a:endParaRPr/>
          </a:p>
          <a:p>
            <a:pPr indent="-342900" lvl="0" marL="457200" rtl="0" algn="l">
              <a:spcBef>
                <a:spcPts val="0"/>
              </a:spcBef>
              <a:spcAft>
                <a:spcPts val="0"/>
              </a:spcAft>
              <a:buClr>
                <a:schemeClr val="dk1"/>
              </a:buClr>
              <a:buSzPts val="1800"/>
              <a:buChar char="●"/>
            </a:pPr>
            <a:r>
              <a:rPr lang="en"/>
              <a:t>We now have a better understanding of how the SimSiam network works.</a:t>
            </a:r>
            <a:endParaRPr/>
          </a:p>
          <a:p>
            <a:pPr indent="-342900" lvl="0" marL="457200" rtl="0" algn="l">
              <a:spcBef>
                <a:spcPts val="0"/>
              </a:spcBef>
              <a:spcAft>
                <a:spcPts val="0"/>
              </a:spcAft>
              <a:buSzPts val="1800"/>
              <a:buChar char="●"/>
            </a:pPr>
            <a:r>
              <a:rPr lang="en"/>
              <a:t>Check to make sure the hyperparameters are set properly before beginning training. Otherwise time and computations will be wasted.</a:t>
            </a:r>
            <a:endParaRPr/>
          </a:p>
          <a:p>
            <a:pPr indent="-342900" lvl="0" marL="457200" rtl="0" algn="l">
              <a:spcBef>
                <a:spcPts val="0"/>
              </a:spcBef>
              <a:spcAft>
                <a:spcPts val="0"/>
              </a:spcAft>
              <a:buSzPts val="1800"/>
              <a:buChar char="●"/>
            </a:pPr>
            <a:r>
              <a:rPr lang="en"/>
              <a:t>GPUs are great for accelerating neural network training!</a:t>
            </a:r>
            <a:endParaRPr/>
          </a:p>
        </p:txBody>
      </p:sp>
      <p:sp>
        <p:nvSpPr>
          <p:cNvPr id="197" name="Google Shape;19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31"/>
          <p:cNvPicPr preferRelativeResize="0"/>
          <p:nvPr/>
        </p:nvPicPr>
        <p:blipFill>
          <a:blip r:embed="rId3">
            <a:alphaModFix/>
          </a:blip>
          <a:stretch>
            <a:fillRect/>
          </a:stretch>
        </p:blipFill>
        <p:spPr>
          <a:xfrm>
            <a:off x="7165924" y="-5000"/>
            <a:ext cx="1626950" cy="121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Description</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Project description:</a:t>
            </a:r>
            <a:r>
              <a:rPr lang="en">
                <a:solidFill>
                  <a:schemeClr val="dk1"/>
                </a:solidFill>
              </a:rPr>
              <a:t> Take an existing SimSiam network and apply transfer learning to create and train an unsupervised neural network for the purpose of car brand logo identification.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rPr>
              <a:t>Goal:</a:t>
            </a:r>
            <a:r>
              <a:rPr lang="en">
                <a:solidFill>
                  <a:schemeClr val="dk1"/>
                </a:solidFill>
              </a:rPr>
              <a:t> To get a logo classification accuracy of at least 80%.</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rPr>
              <a:t>Dataset:</a:t>
            </a:r>
            <a:r>
              <a:rPr lang="en">
                <a:solidFill>
                  <a:schemeClr val="dk1"/>
                </a:solidFill>
              </a:rPr>
              <a:t> Car brand logos </a:t>
            </a:r>
            <a:r>
              <a:rPr lang="en">
                <a:solidFill>
                  <a:schemeClr val="dk1"/>
                </a:solidFill>
                <a:highlight>
                  <a:srgbClr val="FFFFFF"/>
                </a:highlight>
              </a:rPr>
              <a:t>dataset containing 2,913 images of 8 car logos. Each brand has 300~350 training photos and ~50 test photos.</a:t>
            </a:r>
            <a:endParaRPr>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u="sng">
                <a:solidFill>
                  <a:srgbClr val="1155CC"/>
                </a:solidFill>
                <a:hlinkClick r:id="rId3">
                  <a:extLst>
                    <a:ext uri="{A12FA001-AC4F-418D-AE19-62706E023703}">
                      <ahyp:hlinkClr val="tx"/>
                    </a:ext>
                  </a:extLst>
                </a:hlinkClick>
              </a:rPr>
              <a:t>https://www.kaggle.com/datasets/volkandl/car-brand-logos?resource=download</a:t>
            </a:r>
            <a:endParaRPr>
              <a:solidFill>
                <a:schemeClr val="dk1"/>
              </a:solidFill>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204" name="Google Shape;20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Adjust the weight decay hyperparameters to see its impact on accuracy.</a:t>
            </a:r>
            <a:endParaRPr/>
          </a:p>
          <a:p>
            <a:pPr indent="-342900" lvl="0" marL="457200" rtl="0" algn="l">
              <a:spcBef>
                <a:spcPts val="0"/>
              </a:spcBef>
              <a:spcAft>
                <a:spcPts val="0"/>
              </a:spcAft>
              <a:buSzPts val="1800"/>
              <a:buChar char="●"/>
            </a:pPr>
            <a:r>
              <a:rPr lang="en"/>
              <a:t>Adjust the learning decay.</a:t>
            </a:r>
            <a:endParaRPr/>
          </a:p>
          <a:p>
            <a:pPr indent="-342900" lvl="0" marL="457200" rtl="0" algn="l">
              <a:spcBef>
                <a:spcPts val="0"/>
              </a:spcBef>
              <a:spcAft>
                <a:spcPts val="0"/>
              </a:spcAft>
              <a:buSzPts val="1800"/>
              <a:buChar char="●"/>
            </a:pPr>
            <a:r>
              <a:rPr lang="en"/>
              <a:t>Try </a:t>
            </a:r>
            <a:r>
              <a:rPr lang="en"/>
              <a:t>more</a:t>
            </a:r>
            <a:r>
              <a:rPr lang="en"/>
              <a:t> backbone networks.</a:t>
            </a:r>
            <a:endParaRPr/>
          </a:p>
          <a:p>
            <a:pPr indent="-342900" lvl="0" marL="457200" rtl="0" algn="l">
              <a:spcBef>
                <a:spcPts val="0"/>
              </a:spcBef>
              <a:spcAft>
                <a:spcPts val="0"/>
              </a:spcAft>
              <a:buSzPts val="1800"/>
              <a:buChar char="●"/>
            </a:pPr>
            <a:r>
              <a:rPr lang="en"/>
              <a:t>Explore different data augmentation methods and compare performance.</a:t>
            </a:r>
            <a:endParaRPr/>
          </a:p>
          <a:p>
            <a:pPr indent="-342900" lvl="0" marL="457200" rtl="0" algn="l">
              <a:spcBef>
                <a:spcPts val="0"/>
              </a:spcBef>
              <a:spcAft>
                <a:spcPts val="0"/>
              </a:spcAft>
              <a:buSzPts val="1800"/>
              <a:buChar char="●"/>
            </a:pPr>
            <a:r>
              <a:rPr lang="en"/>
              <a:t>Apply repeated transfer </a:t>
            </a:r>
            <a:r>
              <a:rPr lang="en"/>
              <a:t>learning</a:t>
            </a:r>
            <a:r>
              <a:rPr lang="en"/>
              <a:t> and compare with direct transfer learning. For example, take a SimSiam network that’s been </a:t>
            </a:r>
            <a:r>
              <a:rPr lang="en"/>
              <a:t>trained</a:t>
            </a:r>
            <a:r>
              <a:rPr lang="en"/>
              <a:t> using transfer learning to identify brand logos and apply </a:t>
            </a:r>
            <a:r>
              <a:rPr lang="en"/>
              <a:t>transfer</a:t>
            </a:r>
            <a:r>
              <a:rPr lang="en"/>
              <a:t> learning to use this network’s learned parameters to train a network that identifies only car logos (or vice versa).</a:t>
            </a:r>
            <a:endParaRPr/>
          </a:p>
        </p:txBody>
      </p:sp>
      <p:sp>
        <p:nvSpPr>
          <p:cNvPr id="205" name="Google Shape;20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11" name="Google Shape;21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[1] Chen, Xinlei, and Kaiming He. "Exploring simple siamese representation learning." Proceedings of the IEEE/CVF conference on computer vision and pattern recognition. 2021.</a:t>
            </a:r>
            <a:endParaRPr/>
          </a:p>
          <a:p>
            <a:pPr indent="0" lvl="0" marL="0" rtl="0" algn="l">
              <a:spcBef>
                <a:spcPts val="1200"/>
              </a:spcBef>
              <a:spcAft>
                <a:spcPts val="0"/>
              </a:spcAft>
              <a:buNone/>
            </a:pPr>
            <a:r>
              <a:rPr lang="en"/>
              <a:t>[2] Bianco, Simone, et al. "Deep learning for logo recognition." Neurocomputing 245 (2017): 23-30.</a:t>
            </a:r>
            <a:endParaRPr/>
          </a:p>
          <a:p>
            <a:pPr indent="0" lvl="0" marL="0" rtl="0" algn="l">
              <a:spcBef>
                <a:spcPts val="1200"/>
              </a:spcBef>
              <a:spcAft>
                <a:spcPts val="0"/>
              </a:spcAft>
              <a:buNone/>
            </a:pPr>
            <a:r>
              <a:rPr lang="en"/>
              <a:t>[3] Xia, Yizhang, Jing Feng, and Bailing Zhang. "Vehicle Logo Recognition and attributes prediction by multi-task learning with CNN." 2016 12th International Conference on Natural Computation, Fuzzy Systems and Knowledge Discovery (ICNC-FSKD). IEEE, 2016.</a:t>
            </a:r>
            <a:endParaRPr/>
          </a:p>
          <a:p>
            <a:pPr indent="0" lvl="0" marL="0" rtl="0" algn="l">
              <a:spcBef>
                <a:spcPts val="1200"/>
              </a:spcBef>
              <a:spcAft>
                <a:spcPts val="0"/>
              </a:spcAft>
              <a:buNone/>
            </a:pPr>
            <a:r>
              <a:rPr lang="en"/>
              <a:t>[4] Scalable Logo Recognition in Real-World Images Stefan Romberg, Lluis Garcia Pueyo, Rainer Lienhart, Roelof van Zwol ACM International Conference on Multimedia Retrieval 2011 (ICMR11), Trento, April 2011.</a:t>
            </a:r>
            <a:endParaRPr/>
          </a:p>
          <a:p>
            <a:pPr indent="0" lvl="0" marL="0" rtl="0" algn="l">
              <a:spcBef>
                <a:spcPts val="1200"/>
              </a:spcBef>
              <a:spcAft>
                <a:spcPts val="1200"/>
              </a:spcAft>
              <a:buNone/>
            </a:pPr>
            <a:r>
              <a:t/>
            </a:r>
            <a:endParaRPr/>
          </a:p>
        </p:txBody>
      </p:sp>
      <p:sp>
        <p:nvSpPr>
          <p:cNvPr id="212" name="Google Shape;21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8 Car Brand Classes</a:t>
            </a:r>
            <a:endParaRPr/>
          </a:p>
        </p:txBody>
      </p:sp>
      <p:pic>
        <p:nvPicPr>
          <p:cNvPr id="70" name="Google Shape;70;p15"/>
          <p:cNvPicPr preferRelativeResize="0"/>
          <p:nvPr/>
        </p:nvPicPr>
        <p:blipFill rotWithShape="1">
          <a:blip r:embed="rId3">
            <a:alphaModFix/>
          </a:blip>
          <a:srcRect b="17612" l="0" r="0" t="20241"/>
          <a:stretch/>
        </p:blipFill>
        <p:spPr>
          <a:xfrm>
            <a:off x="311700" y="1413762"/>
            <a:ext cx="1911425" cy="1187825"/>
          </a:xfrm>
          <a:prstGeom prst="rect">
            <a:avLst/>
          </a:prstGeom>
          <a:noFill/>
          <a:ln>
            <a:noFill/>
          </a:ln>
        </p:spPr>
      </p:pic>
      <p:pic>
        <p:nvPicPr>
          <p:cNvPr id="71" name="Google Shape;71;p15"/>
          <p:cNvPicPr preferRelativeResize="0"/>
          <p:nvPr/>
        </p:nvPicPr>
        <p:blipFill rotWithShape="1">
          <a:blip r:embed="rId4">
            <a:alphaModFix/>
          </a:blip>
          <a:srcRect b="22967" l="0" r="0" t="22426"/>
          <a:stretch/>
        </p:blipFill>
        <p:spPr>
          <a:xfrm>
            <a:off x="2350650" y="1473662"/>
            <a:ext cx="1955825" cy="1068050"/>
          </a:xfrm>
          <a:prstGeom prst="rect">
            <a:avLst/>
          </a:prstGeom>
          <a:noFill/>
          <a:ln>
            <a:noFill/>
          </a:ln>
        </p:spPr>
      </p:pic>
      <p:pic>
        <p:nvPicPr>
          <p:cNvPr id="72" name="Google Shape;72;p15"/>
          <p:cNvPicPr preferRelativeResize="0"/>
          <p:nvPr/>
        </p:nvPicPr>
        <p:blipFill>
          <a:blip r:embed="rId5">
            <a:alphaModFix/>
          </a:blip>
          <a:stretch>
            <a:fillRect/>
          </a:stretch>
        </p:blipFill>
        <p:spPr>
          <a:xfrm>
            <a:off x="4434000" y="1152475"/>
            <a:ext cx="1856650" cy="1378575"/>
          </a:xfrm>
          <a:prstGeom prst="rect">
            <a:avLst/>
          </a:prstGeom>
          <a:noFill/>
          <a:ln>
            <a:noFill/>
          </a:ln>
        </p:spPr>
      </p:pic>
      <p:pic>
        <p:nvPicPr>
          <p:cNvPr id="73" name="Google Shape;73;p15"/>
          <p:cNvPicPr preferRelativeResize="0"/>
          <p:nvPr/>
        </p:nvPicPr>
        <p:blipFill>
          <a:blip r:embed="rId6">
            <a:alphaModFix/>
          </a:blip>
          <a:stretch>
            <a:fillRect/>
          </a:stretch>
        </p:blipFill>
        <p:spPr>
          <a:xfrm>
            <a:off x="6355800" y="1152475"/>
            <a:ext cx="2021826" cy="1329351"/>
          </a:xfrm>
          <a:prstGeom prst="rect">
            <a:avLst/>
          </a:prstGeom>
          <a:noFill/>
          <a:ln>
            <a:noFill/>
          </a:ln>
        </p:spPr>
      </p:pic>
      <p:pic>
        <p:nvPicPr>
          <p:cNvPr id="74" name="Google Shape;74;p15"/>
          <p:cNvPicPr preferRelativeResize="0"/>
          <p:nvPr/>
        </p:nvPicPr>
        <p:blipFill rotWithShape="1">
          <a:blip r:embed="rId7">
            <a:alphaModFix/>
          </a:blip>
          <a:srcRect b="41123" l="0" r="0" t="39723"/>
          <a:stretch/>
        </p:blipFill>
        <p:spPr>
          <a:xfrm>
            <a:off x="311700" y="2782675"/>
            <a:ext cx="2269425" cy="651250"/>
          </a:xfrm>
          <a:prstGeom prst="rect">
            <a:avLst/>
          </a:prstGeom>
          <a:noFill/>
          <a:ln>
            <a:noFill/>
          </a:ln>
        </p:spPr>
      </p:pic>
      <p:pic>
        <p:nvPicPr>
          <p:cNvPr id="75" name="Google Shape;75;p15"/>
          <p:cNvPicPr preferRelativeResize="0"/>
          <p:nvPr/>
        </p:nvPicPr>
        <p:blipFill rotWithShape="1">
          <a:blip r:embed="rId8">
            <a:alphaModFix/>
          </a:blip>
          <a:srcRect b="19489" l="0" r="0" t="19471"/>
          <a:stretch/>
        </p:blipFill>
        <p:spPr>
          <a:xfrm>
            <a:off x="2640425" y="2571750"/>
            <a:ext cx="1647025" cy="1506720"/>
          </a:xfrm>
          <a:prstGeom prst="rect">
            <a:avLst/>
          </a:prstGeom>
          <a:noFill/>
          <a:ln>
            <a:noFill/>
          </a:ln>
        </p:spPr>
      </p:pic>
      <p:pic>
        <p:nvPicPr>
          <p:cNvPr id="76" name="Google Shape;76;p15"/>
          <p:cNvPicPr preferRelativeResize="0"/>
          <p:nvPr/>
        </p:nvPicPr>
        <p:blipFill rotWithShape="1">
          <a:blip r:embed="rId9">
            <a:alphaModFix/>
          </a:blip>
          <a:srcRect b="24058" l="0" r="0" t="20505"/>
          <a:stretch/>
        </p:blipFill>
        <p:spPr>
          <a:xfrm>
            <a:off x="4346750" y="2571750"/>
            <a:ext cx="1813325" cy="1506725"/>
          </a:xfrm>
          <a:prstGeom prst="rect">
            <a:avLst/>
          </a:prstGeom>
          <a:noFill/>
          <a:ln>
            <a:noFill/>
          </a:ln>
        </p:spPr>
      </p:pic>
      <p:pic>
        <p:nvPicPr>
          <p:cNvPr id="77" name="Google Shape;77;p15"/>
          <p:cNvPicPr preferRelativeResize="0"/>
          <p:nvPr/>
        </p:nvPicPr>
        <p:blipFill rotWithShape="1">
          <a:blip r:embed="rId10">
            <a:alphaModFix/>
          </a:blip>
          <a:srcRect b="12687" l="16724" r="16644" t="9715"/>
          <a:stretch/>
        </p:blipFill>
        <p:spPr>
          <a:xfrm>
            <a:off x="6160075" y="2665800"/>
            <a:ext cx="2202454" cy="1329350"/>
          </a:xfrm>
          <a:prstGeom prst="rect">
            <a:avLst/>
          </a:prstGeom>
          <a:noFill/>
          <a:ln>
            <a:noFill/>
          </a:ln>
        </p:spPr>
      </p:pic>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Approach </a:t>
            </a:r>
            <a:r>
              <a:rPr lang="en"/>
              <a:t>🛠️</a:t>
            </a:r>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b="1" lang="en" sz="1600" u="sng">
                <a:solidFill>
                  <a:schemeClr val="dk1"/>
                </a:solidFill>
              </a:rPr>
              <a:t>Step 1</a:t>
            </a:r>
            <a:r>
              <a:rPr b="1" lang="en" sz="1600">
                <a:solidFill>
                  <a:schemeClr val="dk1"/>
                </a:solidFill>
              </a:rPr>
              <a:t>:</a:t>
            </a:r>
            <a:r>
              <a:rPr lang="en" sz="1600">
                <a:solidFill>
                  <a:schemeClr val="dk1"/>
                </a:solidFill>
              </a:rPr>
              <a:t> Download the SimSiam PyTorch model and code from the original SimSiam paper’s GitHub repo. (</a:t>
            </a:r>
            <a:r>
              <a:rPr lang="en" sz="1600" u="sng">
                <a:solidFill>
                  <a:schemeClr val="hlink"/>
                </a:solidFill>
                <a:hlinkClick r:id="rId3"/>
              </a:rPr>
              <a:t>https://github.com/facebookresearch/simsiam</a:t>
            </a:r>
            <a:r>
              <a:rPr lang="en" sz="1600">
                <a:solidFill>
                  <a:schemeClr val="dk1"/>
                </a:solidFill>
              </a:rPr>
              <a:t>)</a:t>
            </a:r>
            <a:endParaRPr sz="1600">
              <a:solidFill>
                <a:schemeClr val="dk1"/>
              </a:solidFill>
            </a:endParaRPr>
          </a:p>
          <a:p>
            <a:pPr indent="-330200" lvl="0" marL="457200" rtl="0" algn="l">
              <a:spcBef>
                <a:spcPts val="0"/>
              </a:spcBef>
              <a:spcAft>
                <a:spcPts val="0"/>
              </a:spcAft>
              <a:buClr>
                <a:schemeClr val="dk1"/>
              </a:buClr>
              <a:buSzPts val="1600"/>
              <a:buChar char="●"/>
            </a:pPr>
            <a:r>
              <a:rPr b="1" lang="en" sz="1600" u="sng">
                <a:solidFill>
                  <a:schemeClr val="dk1"/>
                </a:solidFill>
              </a:rPr>
              <a:t>Step 2</a:t>
            </a:r>
            <a:r>
              <a:rPr b="1" lang="en" sz="1600">
                <a:solidFill>
                  <a:schemeClr val="dk1"/>
                </a:solidFill>
              </a:rPr>
              <a:t>:</a:t>
            </a:r>
            <a:r>
              <a:rPr lang="en" sz="1600">
                <a:solidFill>
                  <a:schemeClr val="dk1"/>
                </a:solidFill>
              </a:rPr>
              <a:t> Download the car brand logos dataset from Kaggle.</a:t>
            </a:r>
            <a:endParaRPr sz="1600">
              <a:solidFill>
                <a:schemeClr val="dk1"/>
              </a:solidFill>
            </a:endParaRPr>
          </a:p>
          <a:p>
            <a:pPr indent="-330200" lvl="0" marL="457200" rtl="0" algn="l">
              <a:spcBef>
                <a:spcPts val="0"/>
              </a:spcBef>
              <a:spcAft>
                <a:spcPts val="0"/>
              </a:spcAft>
              <a:buClr>
                <a:schemeClr val="dk1"/>
              </a:buClr>
              <a:buSzPts val="1600"/>
              <a:buChar char="●"/>
            </a:pPr>
            <a:r>
              <a:rPr b="1" lang="en" sz="1600" u="sng">
                <a:solidFill>
                  <a:schemeClr val="dk1"/>
                </a:solidFill>
              </a:rPr>
              <a:t>Step 3</a:t>
            </a:r>
            <a:r>
              <a:rPr b="1" lang="en" sz="1600">
                <a:solidFill>
                  <a:schemeClr val="dk1"/>
                </a:solidFill>
              </a:rPr>
              <a:t>:</a:t>
            </a:r>
            <a:r>
              <a:rPr lang="en" sz="1600">
                <a:solidFill>
                  <a:schemeClr val="dk1"/>
                </a:solidFill>
              </a:rPr>
              <a:t> Modify </a:t>
            </a:r>
            <a:r>
              <a:rPr b="1" lang="en" sz="1600">
                <a:solidFill>
                  <a:schemeClr val="dk1"/>
                </a:solidFill>
              </a:rPr>
              <a:t>main_simsiam.py</a:t>
            </a:r>
            <a:r>
              <a:rPr lang="en" sz="1600">
                <a:solidFill>
                  <a:schemeClr val="dk1"/>
                </a:solidFill>
              </a:rPr>
              <a:t> to work with single GPU or CPU. Since we are doing transfer learning, we freeze all the layers of the network (set </a:t>
            </a:r>
            <a:r>
              <a:rPr lang="en" sz="1600">
                <a:solidFill>
                  <a:schemeClr val="dk1"/>
                </a:solidFill>
                <a:latin typeface="Courier New"/>
                <a:ea typeface="Courier New"/>
                <a:cs typeface="Courier New"/>
                <a:sym typeface="Courier New"/>
              </a:rPr>
              <a:t>requires_grad_ = False</a:t>
            </a:r>
            <a:r>
              <a:rPr lang="en" sz="1600">
                <a:solidFill>
                  <a:schemeClr val="dk1"/>
                </a:solidFill>
              </a:rPr>
              <a:t>) except for the first two layers of the encoder and the last layer of the predictor. We also added our own command line </a:t>
            </a:r>
            <a:r>
              <a:rPr lang="en" sz="1600">
                <a:solidFill>
                  <a:schemeClr val="dk1"/>
                </a:solidFill>
              </a:rPr>
              <a:t>arguments to make it easier to begin training from a saved model checkpoint.</a:t>
            </a:r>
            <a:endParaRPr sz="1600">
              <a:solidFill>
                <a:schemeClr val="dk1"/>
              </a:solidFill>
            </a:endParaRPr>
          </a:p>
          <a:p>
            <a:pPr indent="-330200" lvl="0" marL="457200" rtl="0" algn="l">
              <a:spcBef>
                <a:spcPts val="0"/>
              </a:spcBef>
              <a:spcAft>
                <a:spcPts val="0"/>
              </a:spcAft>
              <a:buClr>
                <a:schemeClr val="dk1"/>
              </a:buClr>
              <a:buSzPts val="1600"/>
              <a:buChar char="●"/>
            </a:pPr>
            <a:r>
              <a:rPr b="1" lang="en" sz="1600" u="sng">
                <a:solidFill>
                  <a:schemeClr val="dk1"/>
                </a:solidFill>
              </a:rPr>
              <a:t>Step 4</a:t>
            </a:r>
            <a:r>
              <a:rPr b="1" lang="en" sz="1600">
                <a:solidFill>
                  <a:schemeClr val="dk1"/>
                </a:solidFill>
              </a:rPr>
              <a:t>:</a:t>
            </a:r>
            <a:r>
              <a:rPr lang="en" sz="1600">
                <a:solidFill>
                  <a:schemeClr val="dk1"/>
                </a:solidFill>
              </a:rPr>
              <a:t> In SimSiam, all the images used in training must be positive sample pairs. To ensure this, data augmentation is applied to create a pair of two similar looking images from the same image for each image in the training set.</a:t>
            </a:r>
            <a:endParaRPr sz="1600">
              <a:solidFill>
                <a:schemeClr val="dk1"/>
              </a:solidFill>
            </a:endParaRPr>
          </a:p>
        </p:txBody>
      </p:sp>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Approach (continued…) </a:t>
            </a:r>
            <a:r>
              <a:rPr lang="en"/>
              <a:t>🛠️</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dk1"/>
              </a:buClr>
              <a:buSzPts val="1600"/>
              <a:buChar char="●"/>
            </a:pPr>
            <a:r>
              <a:rPr b="1" lang="en" sz="1600" u="sng">
                <a:solidFill>
                  <a:schemeClr val="dk1"/>
                </a:solidFill>
              </a:rPr>
              <a:t>Step 5</a:t>
            </a:r>
            <a:r>
              <a:rPr b="1" lang="en" sz="1600">
                <a:solidFill>
                  <a:schemeClr val="dk1"/>
                </a:solidFill>
              </a:rPr>
              <a:t>:</a:t>
            </a:r>
            <a:r>
              <a:rPr lang="en" sz="1600">
                <a:solidFill>
                  <a:schemeClr val="dk1"/>
                </a:solidFill>
              </a:rPr>
              <a:t> Before training our model, we load a model from a saved checkpoint that’s been trained for 100 epochs by the SimSiam authors.</a:t>
            </a:r>
            <a:endParaRPr sz="1600">
              <a:solidFill>
                <a:schemeClr val="dk1"/>
              </a:solidFill>
            </a:endParaRPr>
          </a:p>
          <a:p>
            <a:pPr indent="-330200" lvl="1" marL="914400" rtl="0" algn="l">
              <a:spcBef>
                <a:spcPts val="0"/>
              </a:spcBef>
              <a:spcAft>
                <a:spcPts val="0"/>
              </a:spcAft>
              <a:buClr>
                <a:schemeClr val="dk1"/>
              </a:buClr>
              <a:buSzPts val="1600"/>
              <a:buChar char="○"/>
            </a:pPr>
            <a:r>
              <a:rPr lang="en" sz="1600" u="sng">
                <a:solidFill>
                  <a:schemeClr val="dk1"/>
                </a:solidFill>
              </a:rPr>
              <a:t>Original hyperparameter defaults</a:t>
            </a:r>
            <a:r>
              <a:rPr lang="en" sz="1600">
                <a:solidFill>
                  <a:schemeClr val="dk1"/>
                </a:solidFill>
              </a:rPr>
              <a:t>:</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batch size = 512</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Number of data loading workers = 32</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Number of epochs = 100</a:t>
            </a:r>
            <a:endParaRPr sz="1600">
              <a:solidFill>
                <a:schemeClr val="dk1"/>
              </a:solidFill>
            </a:endParaRPr>
          </a:p>
          <a:p>
            <a:pPr indent="-330200" lvl="1" marL="914400" rtl="0" algn="l">
              <a:spcBef>
                <a:spcPts val="0"/>
              </a:spcBef>
              <a:spcAft>
                <a:spcPts val="0"/>
              </a:spcAft>
              <a:buClr>
                <a:schemeClr val="dk1"/>
              </a:buClr>
              <a:buSzPts val="1600"/>
              <a:buChar char="○"/>
            </a:pPr>
            <a:r>
              <a:rPr lang="en" sz="1600" u="sng">
                <a:solidFill>
                  <a:schemeClr val="dk1"/>
                </a:solidFill>
              </a:rPr>
              <a:t>Our defaults</a:t>
            </a:r>
            <a:r>
              <a:rPr lang="en" sz="1600">
                <a:solidFill>
                  <a:schemeClr val="dk1"/>
                </a:solidFill>
              </a:rPr>
              <a:t>:</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batch size = 32</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Number of data loading workers = 8</a:t>
            </a:r>
            <a:endParaRPr sz="1600">
              <a:solidFill>
                <a:schemeClr val="dk1"/>
              </a:solidFill>
            </a:endParaRPr>
          </a:p>
          <a:p>
            <a:pPr indent="-330200" lvl="2" marL="1371600" rtl="0" algn="l">
              <a:spcBef>
                <a:spcPts val="0"/>
              </a:spcBef>
              <a:spcAft>
                <a:spcPts val="0"/>
              </a:spcAft>
              <a:buClr>
                <a:schemeClr val="dk1"/>
              </a:buClr>
              <a:buSzPts val="1600"/>
              <a:buChar char="■"/>
            </a:pPr>
            <a:r>
              <a:rPr lang="en" sz="1600">
                <a:solidFill>
                  <a:schemeClr val="dk1"/>
                </a:solidFill>
              </a:rPr>
              <a:t>Number of epochs = 20</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All other hyperparameter defaults such as learning rate (0.05), momentum (0.9) and weight decay (0.0001) were kept the same.</a:t>
            </a:r>
            <a:endParaRPr sz="1600">
              <a:solidFill>
                <a:schemeClr val="dk1"/>
              </a:solidFill>
            </a:endParaRPr>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Approach (continued…) </a:t>
            </a:r>
            <a:r>
              <a:rPr lang="en"/>
              <a:t>🛠️</a:t>
            </a:r>
            <a:endParaRPr/>
          </a:p>
        </p:txBody>
      </p:sp>
      <p:sp>
        <p:nvSpPr>
          <p:cNvPr id="98" name="Google Shape;9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b="1" lang="en" sz="1600" u="sng">
                <a:solidFill>
                  <a:schemeClr val="dk1"/>
                </a:solidFill>
              </a:rPr>
              <a:t>Step 6</a:t>
            </a:r>
            <a:r>
              <a:rPr b="1" lang="en" sz="1600">
                <a:solidFill>
                  <a:schemeClr val="dk1"/>
                </a:solidFill>
              </a:rPr>
              <a:t>:</a:t>
            </a:r>
            <a:r>
              <a:rPr lang="en" sz="1600">
                <a:solidFill>
                  <a:schemeClr val="dk1"/>
                </a:solidFill>
              </a:rPr>
              <a:t> Run </a:t>
            </a:r>
            <a:r>
              <a:rPr b="1" lang="en" sz="1600">
                <a:solidFill>
                  <a:schemeClr val="dk1"/>
                </a:solidFill>
              </a:rPr>
              <a:t>main_simsiam.py</a:t>
            </a:r>
            <a:r>
              <a:rPr lang="en" sz="1600">
                <a:solidFill>
                  <a:schemeClr val="dk1"/>
                </a:solidFill>
              </a:rPr>
              <a:t> to train the model for 20 epochs. We use our own GTX 1070 GPU to speed up training </a:t>
            </a:r>
            <a:r>
              <a:rPr lang="en" sz="1600">
                <a:solidFill>
                  <a:schemeClr val="dk1"/>
                </a:solidFill>
              </a:rPr>
              <a:t>time</a:t>
            </a:r>
            <a:r>
              <a:rPr lang="en" sz="1600">
                <a:solidFill>
                  <a:schemeClr val="dk1"/>
                </a:solidFill>
              </a:rPr>
              <a:t> by 5x - 6x.</a:t>
            </a:r>
            <a:endParaRPr sz="1600">
              <a:solidFill>
                <a:schemeClr val="dk1"/>
              </a:solidFill>
            </a:endParaRPr>
          </a:p>
          <a:p>
            <a:pPr indent="-330200" lvl="0" marL="457200" rtl="0" algn="l">
              <a:spcBef>
                <a:spcPts val="0"/>
              </a:spcBef>
              <a:spcAft>
                <a:spcPts val="0"/>
              </a:spcAft>
              <a:buClr>
                <a:schemeClr val="dk1"/>
              </a:buClr>
              <a:buSzPts val="1600"/>
              <a:buChar char="●"/>
            </a:pPr>
            <a:r>
              <a:rPr b="1" lang="en" sz="1600" u="sng">
                <a:solidFill>
                  <a:schemeClr val="dk1"/>
                </a:solidFill>
              </a:rPr>
              <a:t>Step 7</a:t>
            </a:r>
            <a:r>
              <a:rPr b="1" lang="en" sz="1600">
                <a:solidFill>
                  <a:schemeClr val="dk1"/>
                </a:solidFill>
              </a:rPr>
              <a:t>:</a:t>
            </a:r>
            <a:r>
              <a:rPr lang="en" sz="1600">
                <a:solidFill>
                  <a:schemeClr val="dk1"/>
                </a:solidFill>
              </a:rPr>
              <a:t> After training, a </a:t>
            </a:r>
            <a:r>
              <a:rPr lang="en" sz="1600">
                <a:solidFill>
                  <a:schemeClr val="dk1"/>
                </a:solidFill>
              </a:rPr>
              <a:t>checkpoint</a:t>
            </a:r>
            <a:r>
              <a:rPr lang="en" sz="1600">
                <a:solidFill>
                  <a:schemeClr val="dk1"/>
                </a:solidFill>
              </a:rPr>
              <a:t> containing the model’s learned parameters is saved to a .tar file.</a:t>
            </a:r>
            <a:endParaRPr sz="1600">
              <a:solidFill>
                <a:schemeClr val="dk1"/>
              </a:solidFill>
            </a:endParaRPr>
          </a:p>
          <a:p>
            <a:pPr indent="-330200" lvl="0" marL="457200" rtl="0" algn="l">
              <a:spcBef>
                <a:spcPts val="0"/>
              </a:spcBef>
              <a:spcAft>
                <a:spcPts val="0"/>
              </a:spcAft>
              <a:buClr>
                <a:schemeClr val="dk1"/>
              </a:buClr>
              <a:buSzPts val="1600"/>
              <a:buChar char="●"/>
            </a:pPr>
            <a:r>
              <a:rPr b="1" lang="en" sz="1600" u="sng">
                <a:solidFill>
                  <a:schemeClr val="dk1"/>
                </a:solidFill>
              </a:rPr>
              <a:t>Step 8</a:t>
            </a:r>
            <a:r>
              <a:rPr b="1" lang="en" sz="1600">
                <a:solidFill>
                  <a:schemeClr val="dk1"/>
                </a:solidFill>
              </a:rPr>
              <a:t>:</a:t>
            </a:r>
            <a:r>
              <a:rPr lang="en" sz="1600">
                <a:solidFill>
                  <a:schemeClr val="dk1"/>
                </a:solidFill>
              </a:rPr>
              <a:t> Modify </a:t>
            </a:r>
            <a:r>
              <a:rPr b="1" lang="en" sz="1600">
                <a:solidFill>
                  <a:schemeClr val="dk1"/>
                </a:solidFill>
              </a:rPr>
              <a:t>main_lincls.py</a:t>
            </a:r>
            <a:r>
              <a:rPr lang="en" sz="1600">
                <a:solidFill>
                  <a:schemeClr val="dk1"/>
                </a:solidFill>
              </a:rPr>
              <a:t> to work with single GPU or CPU.</a:t>
            </a:r>
            <a:endParaRPr sz="1600">
              <a:solidFill>
                <a:schemeClr val="dk1"/>
              </a:solidFill>
            </a:endParaRPr>
          </a:p>
          <a:p>
            <a:pPr indent="-330200" lvl="0" marL="457200" rtl="0" algn="l">
              <a:spcBef>
                <a:spcPts val="0"/>
              </a:spcBef>
              <a:spcAft>
                <a:spcPts val="0"/>
              </a:spcAft>
              <a:buClr>
                <a:schemeClr val="dk1"/>
              </a:buClr>
              <a:buSzPts val="1600"/>
              <a:buChar char="●"/>
            </a:pPr>
            <a:r>
              <a:rPr b="1" lang="en" sz="1600" u="sng">
                <a:solidFill>
                  <a:schemeClr val="dk1"/>
                </a:solidFill>
              </a:rPr>
              <a:t>Step 9</a:t>
            </a:r>
            <a:r>
              <a:rPr b="1" lang="en" sz="1600">
                <a:solidFill>
                  <a:schemeClr val="dk1"/>
                </a:solidFill>
              </a:rPr>
              <a:t>:</a:t>
            </a:r>
            <a:r>
              <a:rPr lang="en" sz="1600">
                <a:solidFill>
                  <a:schemeClr val="dk1"/>
                </a:solidFill>
              </a:rPr>
              <a:t> Run </a:t>
            </a:r>
            <a:r>
              <a:rPr b="1" lang="en" sz="1600">
                <a:solidFill>
                  <a:schemeClr val="dk1"/>
                </a:solidFill>
              </a:rPr>
              <a:t>main_lincls.py</a:t>
            </a:r>
            <a:r>
              <a:rPr lang="en" sz="1600">
                <a:solidFill>
                  <a:schemeClr val="dk1"/>
                </a:solidFill>
              </a:rPr>
              <a:t> to train the linear classifier for </a:t>
            </a:r>
            <a:r>
              <a:rPr lang="en" sz="1600"/>
              <a:t>100</a:t>
            </a:r>
            <a:r>
              <a:rPr lang="en" sz="1600">
                <a:solidFill>
                  <a:schemeClr val="dk1"/>
                </a:solidFill>
              </a:rPr>
              <a:t> epochs. Load the pre-trained SimSiam network and freeze all the layers. Add an FC layer at the end with the same number of output features as the number of classes in the dataset. Train only this last layer.</a:t>
            </a:r>
            <a:endParaRPr sz="1600">
              <a:solidFill>
                <a:schemeClr val="dk1"/>
              </a:solidFill>
            </a:endParaRPr>
          </a:p>
          <a:p>
            <a:pPr indent="-330200" lvl="0" marL="457200" rtl="0" algn="l">
              <a:spcBef>
                <a:spcPts val="0"/>
              </a:spcBef>
              <a:spcAft>
                <a:spcPts val="0"/>
              </a:spcAft>
              <a:buClr>
                <a:schemeClr val="dk1"/>
              </a:buClr>
              <a:buSzPts val="1600"/>
              <a:buChar char="●"/>
            </a:pPr>
            <a:r>
              <a:rPr b="1" lang="en" sz="1600" u="sng">
                <a:solidFill>
                  <a:schemeClr val="dk1"/>
                </a:solidFill>
              </a:rPr>
              <a:t>Step 10</a:t>
            </a:r>
            <a:r>
              <a:rPr b="1" lang="en" sz="1600">
                <a:solidFill>
                  <a:schemeClr val="dk1"/>
                </a:solidFill>
              </a:rPr>
              <a:t>:</a:t>
            </a:r>
            <a:r>
              <a:rPr lang="en" sz="1600">
                <a:solidFill>
                  <a:schemeClr val="dk1"/>
                </a:solidFill>
              </a:rPr>
              <a:t> After training the classifier, save the model to a .tar file and review its classification accuracy.</a:t>
            </a:r>
            <a:endParaRPr sz="1600">
              <a:solidFill>
                <a:schemeClr val="dk1"/>
              </a:solidFill>
            </a:endParaRPr>
          </a:p>
        </p:txBody>
      </p:sp>
      <p:sp>
        <p:nvSpPr>
          <p:cNvPr id="99" name="Google Shape;9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Performed</a:t>
            </a:r>
            <a:endParaRPr/>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lang="en" sz="2000">
                <a:solidFill>
                  <a:schemeClr val="dk1"/>
                </a:solidFill>
              </a:rPr>
              <a:t>Changing the batch size to see the impact on training time and accuracy.</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Changing the learning rate…</a:t>
            </a:r>
            <a:endParaRPr sz="2000">
              <a:solidFill>
                <a:schemeClr val="dk1"/>
              </a:solidFill>
            </a:endParaRPr>
          </a:p>
          <a:p>
            <a:pPr indent="-355600" lvl="0" marL="457200" rtl="0" algn="l">
              <a:spcBef>
                <a:spcPts val="0"/>
              </a:spcBef>
              <a:spcAft>
                <a:spcPts val="0"/>
              </a:spcAft>
              <a:buSzPts val="2000"/>
              <a:buChar char="●"/>
            </a:pPr>
            <a:r>
              <a:rPr lang="en" sz="2000"/>
              <a:t>Fixed vs. unfixed predictor learning rate.</a:t>
            </a:r>
            <a:endParaRPr sz="2000"/>
          </a:p>
          <a:p>
            <a:pPr indent="-355600" lvl="0" marL="457200" rtl="0" algn="l">
              <a:spcBef>
                <a:spcPts val="0"/>
              </a:spcBef>
              <a:spcAft>
                <a:spcPts val="0"/>
              </a:spcAft>
              <a:buSzPts val="2000"/>
              <a:buChar char="●"/>
            </a:pPr>
            <a:r>
              <a:rPr lang="en" sz="2000"/>
              <a:t>Changing the number of training epochs to see impact on accuracy.</a:t>
            </a:r>
            <a:endParaRPr sz="2000"/>
          </a:p>
          <a:p>
            <a:pPr indent="-355600" lvl="0" marL="457200" rtl="0" algn="l">
              <a:spcBef>
                <a:spcPts val="0"/>
              </a:spcBef>
              <a:spcAft>
                <a:spcPts val="0"/>
              </a:spcAft>
              <a:buClr>
                <a:schemeClr val="dk1"/>
              </a:buClr>
              <a:buSzPts val="2000"/>
              <a:buChar char="●"/>
            </a:pPr>
            <a:r>
              <a:rPr lang="en" sz="2000">
                <a:solidFill>
                  <a:schemeClr val="dk1"/>
                </a:solidFill>
              </a:rPr>
              <a:t>Changing the backbone network. Default: ResNet-50.</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Using a similar transfer learning procedure to train a SimSiam network to classify different kinds of brand logos besides just car brands.</a:t>
            </a:r>
            <a:endParaRPr sz="2000">
              <a:solidFill>
                <a:schemeClr val="dk1"/>
              </a:solidFill>
            </a:endParaRPr>
          </a:p>
        </p:txBody>
      </p:sp>
      <p:pic>
        <p:nvPicPr>
          <p:cNvPr id="106" name="Google Shape;106;p19"/>
          <p:cNvPicPr preferRelativeResize="0"/>
          <p:nvPr/>
        </p:nvPicPr>
        <p:blipFill>
          <a:blip r:embed="rId3">
            <a:alphaModFix/>
          </a:blip>
          <a:stretch>
            <a:fillRect/>
          </a:stretch>
        </p:blipFill>
        <p:spPr>
          <a:xfrm>
            <a:off x="3931850" y="284950"/>
            <a:ext cx="640150" cy="640150"/>
          </a:xfrm>
          <a:prstGeom prst="rect">
            <a:avLst/>
          </a:prstGeom>
          <a:noFill/>
          <a:ln>
            <a:noFill/>
          </a:ln>
        </p:spPr>
      </p:pic>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Results</a:t>
            </a:r>
            <a:endParaRPr sz="4800"/>
          </a:p>
        </p:txBody>
      </p:sp>
      <p:sp>
        <p:nvSpPr>
          <p:cNvPr id="113" name="Google Shape;11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21"/>
          <p:cNvPicPr preferRelativeResize="0"/>
          <p:nvPr/>
        </p:nvPicPr>
        <p:blipFill>
          <a:blip r:embed="rId3">
            <a:alphaModFix/>
          </a:blip>
          <a:stretch>
            <a:fillRect/>
          </a:stretch>
        </p:blipFill>
        <p:spPr>
          <a:xfrm>
            <a:off x="307972" y="0"/>
            <a:ext cx="8528055"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